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8" r:id="rId4"/>
    <p:sldId id="297" r:id="rId5"/>
    <p:sldId id="282" r:id="rId6"/>
    <p:sldId id="266" r:id="rId7"/>
    <p:sldId id="287" r:id="rId8"/>
    <p:sldId id="258" r:id="rId9"/>
    <p:sldId id="295" r:id="rId10"/>
    <p:sldId id="267" r:id="rId11"/>
    <p:sldId id="290" r:id="rId12"/>
    <p:sldId id="291" r:id="rId13"/>
    <p:sldId id="305" r:id="rId14"/>
    <p:sldId id="304" r:id="rId15"/>
    <p:sldId id="303" r:id="rId16"/>
    <p:sldId id="273" r:id="rId17"/>
    <p:sldId id="284" r:id="rId18"/>
    <p:sldId id="293" r:id="rId19"/>
    <p:sldId id="289" r:id="rId20"/>
    <p:sldId id="294" r:id="rId21"/>
    <p:sldId id="278" r:id="rId22"/>
    <p:sldId id="285" r:id="rId23"/>
    <p:sldId id="271" r:id="rId24"/>
    <p:sldId id="263" r:id="rId25"/>
    <p:sldId id="264" r:id="rId26"/>
    <p:sldId id="261" r:id="rId27"/>
    <p:sldId id="269" r:id="rId28"/>
    <p:sldId id="277" r:id="rId29"/>
    <p:sldId id="268" r:id="rId30"/>
    <p:sldId id="276"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69"/>
    <p:restoredTop sz="58269"/>
  </p:normalViewPr>
  <p:slideViewPr>
    <p:cSldViewPr snapToGrid="0" snapToObjects="1">
      <p:cViewPr varScale="1">
        <p:scale>
          <a:sx n="76" d="100"/>
          <a:sy n="76" d="100"/>
        </p:scale>
        <p:origin x="1816"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top to the bottom in the programmer’s packet-processing code as though there were no other packets in the system. We can also use atomic construct provided by the P4-16 to express this packet transaction and plan to support this in the future.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a:t>
            </a:r>
            <a:r>
              <a:rPr lang="en-US" b="1" dirty="0"/>
              <a:t>where we do not model match units by assuming all actions execute on all packets.</a:t>
            </a:r>
            <a:r>
              <a:rPr lang="en-US" dirty="0"/>
              <a:t>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a:t>
            </a:r>
            <a:r>
              <a:rPr lang="en-US" b="1" dirty="0"/>
              <a:t>Each stage shares the same structure.</a:t>
            </a:r>
            <a:r>
              <a:rPr lang="en-US" dirty="0"/>
              <a:t> The compiler developer will use holes to specify what operation is carried out by ALUs , the value of the immediate operands to use, and which packet headers are used for an ALU. These are converted into a SKETCH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Chipmunk.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a:t>
            </a:r>
          </a:p>
          <a:p>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40215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By contrast, Chipmunk compiles most of these mutations because it searches more exhaustively for any possible means of implementing the program using the hardware’s capabilities.</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2566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let’s look at the compilation time of Domino and Chipmunk. This is the main drawback of Chipmunk. #### While Domino’s compilation times are on the order of a few seconds on most mutations, Chipmunk takes several minutes and sometimes hours to compile some of the mutations. ####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61092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around 10 stages for most programmable switches</a:t>
            </a:r>
            <a:r>
              <a:rPr lang="en-US" sz="1200" b="0" i="0" u="none" strike="noStrike" kern="1200" dirty="0">
                <a:solidFill>
                  <a:schemeClr val="tx1"/>
                </a:solidFill>
                <a:effectLst/>
                <a:latin typeface="+mn-lt"/>
                <a:ea typeface="+mn-ea"/>
                <a:cs typeface="+mn-cs"/>
              </a:rPr>
              <a:t>.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19</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programmable switches like </a:t>
            </a:r>
            <a:r>
              <a:rPr lang="en-US" sz="1200" b="0" i="0" u="none" strike="noStrike" kern="1200" dirty="0" err="1">
                <a:solidFill>
                  <a:schemeClr val="tx1"/>
                </a:solidFill>
                <a:effectLst/>
                <a:latin typeface="+mn-lt"/>
                <a:ea typeface="+mn-ea"/>
                <a:cs typeface="+mn-cs"/>
              </a:rPr>
              <a:t>tofino</a:t>
            </a:r>
            <a:r>
              <a:rPr lang="en-US" sz="1200" b="0" i="0" u="none" strike="noStrike" kern="1200" dirty="0">
                <a:solidFill>
                  <a:schemeClr val="tx1"/>
                </a:solidFill>
                <a:effectLst/>
                <a:latin typeface="+mn-lt"/>
                <a:ea typeface="+mn-ea"/>
                <a:cs typeface="+mn-cs"/>
              </a:rPr>
              <a:t> runs at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22</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of the underlying hardware architectures.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for programmable switches; #### and of lookup tables for an FPGA.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Hopefully, you have got a sense that writing and compiling fast program is hard. Let’s look at a simple example that illustrates how tricky it can be to write fast packet-processing programs for these substrates.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For packet-processing substrates like switches, compilers either fit the program into the hardware or reject it as being too expressive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details later, but for now it’s sufficient to think of it as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 language that allows you to write C-style code and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a:t>
            </a:r>
            <a:r>
              <a:rPr lang="en-US" altLang="zh-CN" sz="1200" b="0" i="0" u="none" strike="noStrike" kern="1200" dirty="0">
                <a:solidFill>
                  <a:schemeClr val="tx1"/>
                </a:solidFill>
                <a:effectLst/>
                <a:latin typeface="+mn-lt"/>
                <a:ea typeface="+mn-ea"/>
                <a:cs typeface="+mn-cs"/>
              </a:rPr>
              <a:t>#### T</a:t>
            </a:r>
            <a:r>
              <a:rPr lang="en-US" sz="1200" b="0" i="0" u="none" strike="noStrike" kern="1200" dirty="0">
                <a:solidFill>
                  <a:schemeClr val="tx1"/>
                </a:solidFill>
                <a:effectLst/>
                <a:latin typeface="+mn-lt"/>
                <a:ea typeface="+mn-ea"/>
                <a:cs typeface="+mn-cs"/>
              </a:rPr>
              <a:t>he compiler will automatically figure out what opcodes to use, what ALU inputs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to another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 compiler heuristics are not intelligent enough to realize that these two programs are actually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even happens with commercial P4 compilers as well, where a slight semantic-preserving modification to your code can cause completely different compilation result without any particular good explanation.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represented by one partial program</a:t>
            </a:r>
            <a:r>
              <a:rPr lang="zh-CN" altLang="en-US" sz="1200" b="1"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 #### To be specific, we can use search space of partial programs to represent the machine code skeletons and #### use specification to represent the high-level language program. #### The program synthesis tool we used is SKETCH.</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for SKETCH,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it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zh-CN" altLang="en-US" dirty="0"/>
              <a:t> </a:t>
            </a:r>
            <a:r>
              <a:rPr lang="en-US" altLang="zh-CN" dirty="0"/>
              <a:t>of</a:t>
            </a:r>
            <a:r>
              <a:rPr lang="en-US" dirty="0"/>
              <a:t> the benefits</a:t>
            </a:r>
            <a:r>
              <a:rPr lang="zh-CN" altLang="en-US" dirty="0"/>
              <a:t> </a:t>
            </a:r>
            <a:r>
              <a:rPr lang="en-US" altLang="ja-JP" dirty="0"/>
              <a:t>using</a:t>
            </a:r>
            <a:r>
              <a:rPr lang="en-US" dirty="0"/>
              <a:t> program synthesis to generate fast packet-processing code, we plan to implement SKETCH to do code generation for programmable switches and I will briefly describe the whole process.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a:t>
            </a:r>
            <a:r>
              <a:rPr lang="en-US" sz="1200" b="0" i="0" u="none" strike="noStrike" kern="1200" dirty="0">
                <a:solidFill>
                  <a:schemeClr val="tx1"/>
                </a:solidFill>
                <a:effectLst/>
                <a:latin typeface="+mn-lt"/>
                <a:ea typeface="+mn-ea"/>
                <a:cs typeface="+mn-cs"/>
              </a:rPr>
              <a:t>####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11/14/19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11/14/19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11/14/19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11/14/19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11/14/19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11/14/19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775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we can’t directly use these benchmarks.</a:t>
            </a:r>
          </a:p>
          <a:p>
            <a:pPr lvl="1"/>
            <a:r>
              <a:rPr lang="en-US" dirty="0"/>
              <a:t>Reason: These benchmarks were all written to ensure successful Domino compilation.</a:t>
            </a:r>
          </a:p>
          <a:p>
            <a:pPr lvl="1"/>
            <a:r>
              <a:rPr lang="en-US" dirty="0"/>
              <a:t>And we confirmed that Chipmunk can successfully compile them as well.</a:t>
            </a:r>
          </a:p>
          <a:p>
            <a:pPr lvl="1"/>
            <a:r>
              <a:rPr lang="en-US" dirty="0"/>
              <a:t>So comparing Chipmunk vs. Domino on these benchmarks won’t tell us anything interesting.</a:t>
            </a:r>
          </a:p>
          <a:p>
            <a:endParaRPr lang="en-US" dirty="0"/>
          </a:p>
          <a:p>
            <a:r>
              <a:rPr lang="en-US" b="1" dirty="0"/>
              <a:t>Instead: 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3772613946"/>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284107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414244446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81987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71189890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[ 11.29, 17.36]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[ 1365.09, 2508.60]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[ 7.93, 8.21 ]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[ 10.35, 10.9 ]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[ 45.97, 51.25 ]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[ 3475.88, 4587.41 ]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[ 8.16, 8.46 ]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[ 8.00, 10.91 ]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6051545" y="3168649"/>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08FDE2-41B1-0745-B028-A290C787B075}"/>
              </a:ext>
            </a:extLst>
          </p:cNvPr>
          <p:cNvSpPr txBox="1"/>
          <p:nvPr/>
        </p:nvSpPr>
        <p:spPr>
          <a:xfrm>
            <a:off x="1089543" y="1417638"/>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167905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1028" name="Picture 4" descr="page1image48375760">
            <a:extLst>
              <a:ext uri="{FF2B5EF4-FFF2-40B4-BE49-F238E27FC236}">
                <a16:creationId xmlns:a16="http://schemas.microsoft.com/office/drawing/2014/main" id="{6EA51208-9C32-B949-A7DF-DDEF80205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40" y="1475315"/>
            <a:ext cx="52959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48238240">
            <a:extLst>
              <a:ext uri="{FF2B5EF4-FFF2-40B4-BE49-F238E27FC236}">
                <a16:creationId xmlns:a16="http://schemas.microsoft.com/office/drawing/2014/main" id="{DD9A3F0B-815C-864A-9779-44F2F144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35" y="1767415"/>
            <a:ext cx="54483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enable fast packet processing like SAT/SMT have enabled network verification.</a:t>
            </a:r>
          </a:p>
          <a:p>
            <a:endParaRPr lang="en-US" sz="3600" dirty="0"/>
          </a:p>
          <a:p>
            <a:pPr marL="285750" indent="-285750">
              <a:buFont typeface="Arial" panose="020B0604020202020204" pitchFamily="34" charset="0"/>
              <a:buChar char="•"/>
            </a:pPr>
            <a:r>
              <a:rPr lang="en-US" sz="3600" dirty="0"/>
              <a:t>Future work: code generation for other programmable substrates (e.g., </a:t>
            </a:r>
            <a:r>
              <a:rPr lang="en-US" sz="3600" dirty="0" err="1"/>
              <a:t>SmartNICs</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307164"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02841">
            <a:off x="7355906" y="2945030"/>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602274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098092" y="2293884"/>
            <a:ext cx="2563392" cy="1200329"/>
            <a:chOff x="1098092" y="2293884"/>
            <a:chExt cx="2563392" cy="1200329"/>
          </a:xfrm>
        </p:grpSpPr>
        <p:sp>
          <p:nvSpPr>
            <p:cNvPr id="10" name="Rectangle 9">
              <a:extLst>
                <a:ext uri="{FF2B5EF4-FFF2-40B4-BE49-F238E27FC236}">
                  <a16:creationId xmlns:a16="http://schemas.microsoft.com/office/drawing/2014/main" id="{08D4EAE4-F991-F247-B2E8-E5B92797AB34}"/>
                </a:ext>
              </a:extLst>
            </p:cNvPr>
            <p:cNvSpPr/>
            <p:nvPr/>
          </p:nvSpPr>
          <p:spPr>
            <a:xfrm>
              <a:off x="1098092" y="2293884"/>
              <a:ext cx="2516665" cy="1200329"/>
            </a:xfrm>
            <a:prstGeom prst="rect">
              <a:avLst/>
            </a:prstGeom>
          </p:spPr>
          <p:txBody>
            <a:bodyPr wrap="square">
              <a:spAutoFit/>
            </a:bodyPr>
            <a:lstStyle/>
            <a:p>
              <a:pPr algn="ctr"/>
              <a:r>
                <a:rPr lang="en-US" sz="2400" b="1" dirty="0"/>
                <a:t>Search space </a:t>
              </a:r>
            </a:p>
            <a:p>
              <a:pPr algn="ctr"/>
              <a:r>
                <a:rPr lang="en-US" sz="2400" b="1" dirty="0"/>
                <a:t>represented by</a:t>
              </a:r>
            </a:p>
            <a:p>
              <a:pPr algn="ctr"/>
              <a:r>
                <a:rPr lang="en-US" sz="2400" b="1" dirty="0"/>
                <a:t> partial program</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201195" y="2090128"/>
            <a:ext cx="3793582" cy="1314832"/>
            <a:chOff x="8222910" y="3279946"/>
            <a:chExt cx="2867680" cy="131483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4449"/>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
        <p:nvSpPr>
          <p:cNvPr id="29" name="TextBox 28">
            <a:extLst>
              <a:ext uri="{FF2B5EF4-FFF2-40B4-BE49-F238E27FC236}">
                <a16:creationId xmlns:a16="http://schemas.microsoft.com/office/drawing/2014/main" id="{161EADF9-7B63-3E4D-A9EB-D10D99C77438}"/>
              </a:ext>
            </a:extLst>
          </p:cNvPr>
          <p:cNvSpPr txBox="1"/>
          <p:nvPr/>
        </p:nvSpPr>
        <p:spPr>
          <a:xfrm>
            <a:off x="5555624" y="4484891"/>
            <a:ext cx="1231798" cy="369332"/>
          </a:xfrm>
          <a:prstGeom prst="rect">
            <a:avLst/>
          </a:prstGeom>
          <a:noFill/>
        </p:spPr>
        <p:txBody>
          <a:bodyPr wrap="square" rtlCol="0">
            <a:spAutoFit/>
          </a:bodyPr>
          <a:lstStyle/>
          <a:p>
            <a:pPr algn="ctr"/>
            <a:r>
              <a:rPr lang="en-US" dirty="0"/>
              <a:t>SKETCH</a:t>
            </a:r>
          </a:p>
        </p:txBody>
      </p:sp>
      <p:grpSp>
        <p:nvGrpSpPr>
          <p:cNvPr id="3" name="Group 2">
            <a:extLst>
              <a:ext uri="{FF2B5EF4-FFF2-40B4-BE49-F238E27FC236}">
                <a16:creationId xmlns:a16="http://schemas.microsoft.com/office/drawing/2014/main" id="{6EAD28AD-A5FE-134A-B4AA-1936032B32E6}"/>
              </a:ext>
            </a:extLst>
          </p:cNvPr>
          <p:cNvGrpSpPr/>
          <p:nvPr/>
        </p:nvGrpSpPr>
        <p:grpSpPr>
          <a:xfrm>
            <a:off x="7355906" y="4097072"/>
            <a:ext cx="4696979" cy="2034743"/>
            <a:chOff x="7355906" y="4097072"/>
            <a:chExt cx="4696979" cy="2034743"/>
          </a:xfrm>
        </p:grpSpPr>
        <p:sp>
          <p:nvSpPr>
            <p:cNvPr id="32" name="Notched Right Arrow 31">
              <a:extLst>
                <a:ext uri="{FF2B5EF4-FFF2-40B4-BE49-F238E27FC236}">
                  <a16:creationId xmlns:a16="http://schemas.microsoft.com/office/drawing/2014/main" id="{1BEEA4E1-958D-5441-9796-25F84D3C82A2}"/>
                </a:ext>
              </a:extLst>
            </p:cNvPr>
            <p:cNvSpPr/>
            <p:nvPr/>
          </p:nvSpPr>
          <p:spPr>
            <a:xfrm rot="1385051">
              <a:off x="7355906" y="4097072"/>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73FCB25-AFFD-5143-9EBB-1A77AD23937A}"/>
                </a:ext>
              </a:extLst>
            </p:cNvPr>
            <p:cNvGrpSpPr/>
            <p:nvPr/>
          </p:nvGrpSpPr>
          <p:grpSpPr>
            <a:xfrm>
              <a:off x="8259303" y="4273386"/>
              <a:ext cx="3793582" cy="832867"/>
              <a:chOff x="8233711" y="3428111"/>
              <a:chExt cx="2867680" cy="832867"/>
            </a:xfrm>
          </p:grpSpPr>
          <p:sp>
            <p:nvSpPr>
              <p:cNvPr id="35" name="Rounded Rectangle 34">
                <a:extLst>
                  <a:ext uri="{FF2B5EF4-FFF2-40B4-BE49-F238E27FC236}">
                    <a16:creationId xmlns:a16="http://schemas.microsoft.com/office/drawing/2014/main" id="{43D68094-BA1A-5F43-8B3D-6B6CCA93B2F3}"/>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6" name="Rectangle 35">
                <a:extLst>
                  <a:ext uri="{FF2B5EF4-FFF2-40B4-BE49-F238E27FC236}">
                    <a16:creationId xmlns:a16="http://schemas.microsoft.com/office/drawing/2014/main" id="{943D5345-127C-E84B-B393-174F08E11494}"/>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7" name="Picture 36">
              <a:extLst>
                <a:ext uri="{FF2B5EF4-FFF2-40B4-BE49-F238E27FC236}">
                  <a16:creationId xmlns:a16="http://schemas.microsoft.com/office/drawing/2014/main" id="{F2290B94-F766-5843-ABDC-C5C8A3395464}"/>
                </a:ext>
              </a:extLst>
            </p:cNvPr>
            <p:cNvPicPr>
              <a:picLocks noChangeAspect="1"/>
            </p:cNvPicPr>
            <p:nvPr/>
          </p:nvPicPr>
          <p:blipFill rotWithShape="1">
            <a:blip r:embed="rId3"/>
            <a:srcRect l="2477" t="15584" r="23384" b="11134"/>
            <a:stretch/>
          </p:blipFill>
          <p:spPr>
            <a:xfrm>
              <a:off x="9415688" y="5119241"/>
              <a:ext cx="936850" cy="1012574"/>
            </a:xfrm>
            <a:prstGeom prst="rect">
              <a:avLst/>
            </a:prstGeom>
          </p:spPr>
        </p:pic>
      </p:grpSp>
      <p:pic>
        <p:nvPicPr>
          <p:cNvPr id="38" name="Picture 37">
            <a:extLst>
              <a:ext uri="{FF2B5EF4-FFF2-40B4-BE49-F238E27FC236}">
                <a16:creationId xmlns:a16="http://schemas.microsoft.com/office/drawing/2014/main" id="{853FEE60-E0FF-C146-A8DE-3521D4501E56}"/>
              </a:ext>
            </a:extLst>
          </p:cNvPr>
          <p:cNvPicPr>
            <a:picLocks noChangeAspect="1"/>
          </p:cNvPicPr>
          <p:nvPr/>
        </p:nvPicPr>
        <p:blipFill rotWithShape="1">
          <a:blip r:embed="rId4"/>
          <a:srcRect l="24845" t="778" r="26820" b="7395"/>
          <a:stretch/>
        </p:blipFill>
        <p:spPr>
          <a:xfrm>
            <a:off x="9415688" y="3276195"/>
            <a:ext cx="951472" cy="944623"/>
          </a:xfrm>
          <a:prstGeom prst="rect">
            <a:avLst/>
          </a:prstGeom>
        </p:spPr>
      </p:pic>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using exhaustive search based on synthesis:</a:t>
            </a:r>
          </a:p>
          <a:p>
            <a:pPr lvl="1"/>
            <a:r>
              <a:rPr lang="en-US" dirty="0"/>
              <a:t>RMT/PISA-style pipelined architectures: Optimize code for latency</a:t>
            </a:r>
          </a:p>
          <a:p>
            <a:pPr lvl="1"/>
            <a:r>
              <a:rPr lang="en-US" dirty="0"/>
              <a:t>NPU-style processor architectures: Optimize code for throughput</a:t>
            </a:r>
          </a:p>
          <a:p>
            <a:pPr lvl="1"/>
            <a:endParaRPr lang="en-US" dirty="0"/>
          </a:p>
          <a:p>
            <a:r>
              <a:rPr lang="en-US" dirty="0"/>
              <a:t>Synthesis can potentially discover these high-quality assembly implementations</a:t>
            </a:r>
          </a:p>
          <a:p>
            <a:pPr lvl="1"/>
            <a:r>
              <a:rPr lang="en-US" dirty="0"/>
              <a:t>With lower engineering effort relative to handcrafted code generation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966908"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082939"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016394"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4956998" y="4633574"/>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22308"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23070" y="1178857"/>
            <a:ext cx="2035942" cy="1682707"/>
            <a:chOff x="1209579"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09579"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675840"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323707"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421792"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423017" y="5344543"/>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878620"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20438</TotalTime>
  <Words>6398</Words>
  <Application>Microsoft Macintosh PowerPoint</Application>
  <PresentationFormat>Widescreen</PresentationFormat>
  <Paragraphs>727</Paragraphs>
  <Slides>32</Slides>
  <Notes>31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859</cp:revision>
  <dcterms:created xsi:type="dcterms:W3CDTF">2019-10-08T15:17:24Z</dcterms:created>
  <dcterms:modified xsi:type="dcterms:W3CDTF">2019-11-15T18:20:18Z</dcterms:modified>
</cp:coreProperties>
</file>